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8"/>
  </p:notesMasterIdLst>
  <p:handoutMasterIdLst>
    <p:handoutMasterId r:id="rId9"/>
  </p:handoutMasterIdLst>
  <p:sldIdLst>
    <p:sldId id="257" r:id="rId2"/>
    <p:sldId id="967" r:id="rId3"/>
    <p:sldId id="722" r:id="rId4"/>
    <p:sldId id="968" r:id="rId5"/>
    <p:sldId id="969" r:id="rId6"/>
    <p:sldId id="422" r:id="rId7"/>
  </p:sldIdLst>
  <p:sldSz cx="9144000" cy="6858000" type="screen4x3"/>
  <p:notesSz cx="6888163" cy="100203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man SKOTNICA" initials="R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6600"/>
    <a:srgbClr val="0000FF"/>
    <a:srgbClr val="FFCC99"/>
    <a:srgbClr val="FF3300"/>
    <a:srgbClr val="CC0000"/>
    <a:srgbClr val="8AFF09"/>
    <a:srgbClr val="FF66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4" autoAdjust="0"/>
    <p:restoredTop sz="99417" autoAdjust="0"/>
  </p:normalViewPr>
  <p:slideViewPr>
    <p:cSldViewPr>
      <p:cViewPr>
        <p:scale>
          <a:sx n="100" d="100"/>
          <a:sy n="100" d="100"/>
        </p:scale>
        <p:origin x="-432" y="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3348" y="-102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B6B9C-966E-4BB6-B2DC-7E46BCDAC448}" type="datetimeFigureOut">
              <a:rPr lang="cs-CZ" smtClean="0"/>
              <a:t>21.12.2013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14F19-F19A-46FC-9966-EAFCF981B8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796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CBCBBE3-CA0B-49C6-8397-E4C772A6563F}" type="datetimeFigureOut">
              <a:rPr lang="cs-CZ"/>
              <a:pPr>
                <a:defRPr/>
              </a:pPr>
              <a:t>21.12.2013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A3D899B-5044-44AA-86B4-CB70D80C5A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615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2475"/>
            <a:ext cx="5011738" cy="3757613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9142" y="4760609"/>
            <a:ext cx="5509882" cy="4507847"/>
          </a:xfrm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5"/>
          <p:cNvSpPr>
            <a:spLocks noChangeArrowheads="1"/>
          </p:cNvSpPr>
          <p:nvPr/>
        </p:nvSpPr>
        <p:spPr bwMode="auto">
          <a:xfrm>
            <a:off x="6011863" y="6597650"/>
            <a:ext cx="31321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200" b="1">
              <a:solidFill>
                <a:srgbClr val="808080"/>
              </a:solidFill>
            </a:endParaRPr>
          </a:p>
        </p:txBody>
      </p:sp>
      <p:sp>
        <p:nvSpPr>
          <p:cNvPr id="1027" name="Rectangle 37"/>
          <p:cNvSpPr>
            <a:spLocks noChangeArrowheads="1"/>
          </p:cNvSpPr>
          <p:nvPr/>
        </p:nvSpPr>
        <p:spPr bwMode="auto">
          <a:xfrm>
            <a:off x="1475556" y="6597352"/>
            <a:ext cx="72009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100" b="1" i="0" kern="1200" dirty="0" smtClean="0">
                <a:solidFill>
                  <a:schemeClr val="bg2"/>
                </a:solidFill>
                <a:latin typeface="+mj-lt"/>
                <a:ea typeface="+mn-ea"/>
                <a:cs typeface="Arial" charset="0"/>
              </a:rPr>
              <a:t>POSTAVA JEŽÍŠKA OČIMA ČESKÉ POPULACE</a:t>
            </a:r>
          </a:p>
          <a:p>
            <a:endParaRPr lang="cs-CZ" sz="1100" b="1" i="0" dirty="0" smtClean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028" name="Picture 40" descr="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307138"/>
            <a:ext cx="97155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41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solidFill>
                <a:srgbClr val="000000"/>
              </a:solidFill>
              <a:latin typeface="Arial Narrow" pitchFamily="34" charset="0"/>
            </a:endParaRPr>
          </a:p>
        </p:txBody>
      </p:sp>
      <p:graphicFrame>
        <p:nvGraphicFramePr>
          <p:cNvPr id="1030" name="Object 42"/>
          <p:cNvGraphicFramePr>
            <a:graphicFrameLocks noChangeAspect="1"/>
          </p:cNvGraphicFramePr>
          <p:nvPr/>
        </p:nvGraphicFramePr>
        <p:xfrm>
          <a:off x="107950" y="0"/>
          <a:ext cx="158432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" name="Snímek" r:id="rId8" imgW="4571966" imgH="3429131" progId="PowerPoint.Slide.8">
                  <p:embed/>
                </p:oleObj>
              </mc:Choice>
              <mc:Fallback>
                <p:oleObj name="Snímek" r:id="rId8" imgW="4571966" imgH="3429131" progId="PowerPoint.Slide.8">
                  <p:embed/>
                  <p:pic>
                    <p:nvPicPr>
                      <p:cNvPr id="0" name="Picture 2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0"/>
                        <a:ext cx="1584325" cy="118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68413"/>
            <a:ext cx="83026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32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04813"/>
            <a:ext cx="828198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34" name="Rectangle 15"/>
          <p:cNvSpPr txBox="1">
            <a:spLocks noGrp="1" noChangeArrowheads="1"/>
          </p:cNvSpPr>
          <p:nvPr/>
        </p:nvSpPr>
        <p:spPr bwMode="auto">
          <a:xfrm>
            <a:off x="7513638" y="6524625"/>
            <a:ext cx="16303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FBF2107B-A966-4EF2-8F73-1E9191671A3D}" type="slidenum">
              <a:rPr lang="cs-CZ" smtClean="0">
                <a:solidFill>
                  <a:srgbClr val="808080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cs-CZ" smtClean="0">
              <a:solidFill>
                <a:srgbClr val="808080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 2" pitchFamily="18" charset="2"/>
        <a:buChar char="½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Font typeface="Wingdings 2" pitchFamily="18" charset="2"/>
        <a:buChar char="»"/>
        <a:defRPr sz="1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Font typeface="Wingdings 2" pitchFamily="18" charset="2"/>
        <a:buChar char="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Font typeface="Arial" charset="0"/>
        <a:buChar char="–"/>
        <a:defRPr sz="1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Font typeface="Arial" charset="0"/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9966"/>
        </a:buClr>
        <a:buFont typeface="Arial" charset="0"/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9966"/>
        </a:buClr>
        <a:buFont typeface="Arial" charset="0"/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9966"/>
        </a:buClr>
        <a:buFont typeface="Arial" charset="0"/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9966"/>
        </a:buClr>
        <a:buFont typeface="Arial" charset="0"/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číslo snímku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513638" y="6524625"/>
            <a:ext cx="1630362" cy="333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69795AC9-DCE7-43A1-9140-A4F97DD350DD}" type="slidenum">
              <a:rPr lang="cs-CZ">
                <a:solidFill>
                  <a:srgbClr val="808080"/>
                </a:solidFill>
                <a:latin typeface="Arial Narrow" pitchFamily="34" charset="0"/>
              </a:rPr>
              <a:pPr algn="r"/>
              <a:t>1</a:t>
            </a:fld>
            <a:endParaRPr lang="cs-CZ" dirty="0">
              <a:solidFill>
                <a:srgbClr val="808080"/>
              </a:solidFill>
              <a:latin typeface="Arial Narrow" pitchFamily="34" charset="0"/>
            </a:endParaRPr>
          </a:p>
        </p:txBody>
      </p:sp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0" y="0"/>
          <a:ext cx="9144000" cy="692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1" name="Snímek" r:id="rId3" imgW="4571966" imgH="3429131" progId="PowerPoint.Slide.8">
                  <p:embed/>
                </p:oleObj>
              </mc:Choice>
              <mc:Fallback>
                <p:oleObj name="Snímek" r:id="rId3" imgW="4571966" imgH="3429131" progId="PowerPoint.Slide.8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92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3635375" y="4091588"/>
            <a:ext cx="4895850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 dirty="0">
                <a:solidFill>
                  <a:srgbClr val="000000"/>
                </a:solidFill>
                <a:latin typeface="Arial Narrow" pitchFamily="34" charset="0"/>
              </a:rPr>
              <a:t>                        </a:t>
            </a:r>
            <a:r>
              <a:rPr lang="cs-CZ" sz="1000" dirty="0">
                <a:solidFill>
                  <a:srgbClr val="000000"/>
                </a:solidFill>
              </a:rPr>
              <a:t>		</a:t>
            </a:r>
            <a:r>
              <a:rPr lang="cs-CZ" sz="1000" dirty="0" smtClean="0">
                <a:solidFill>
                  <a:srgbClr val="000000"/>
                </a:solidFill>
              </a:rPr>
              <a:t>		prosinec  2013</a:t>
            </a:r>
            <a:r>
              <a:rPr lang="cs-CZ" sz="1000" dirty="0">
                <a:solidFill>
                  <a:srgbClr val="000000"/>
                </a:solidFill>
              </a:rPr>
              <a:t>	</a:t>
            </a:r>
            <a:endParaRPr lang="cs-CZ" sz="1000" dirty="0">
              <a:solidFill>
                <a:srgbClr val="000000"/>
              </a:solidFill>
              <a:latin typeface="Arial Narrow" pitchFamily="34" charset="0"/>
            </a:endParaRPr>
          </a:p>
          <a:p>
            <a:endParaRPr lang="cs-CZ" sz="1000" dirty="0">
              <a:solidFill>
                <a:srgbClr val="000000"/>
              </a:solidFill>
              <a:latin typeface="Arial Narrow" pitchFamily="34" charset="0"/>
            </a:endParaRPr>
          </a:p>
          <a:p>
            <a:r>
              <a:rPr lang="cs-CZ" sz="1600" b="1" dirty="0" smtClean="0">
                <a:solidFill>
                  <a:srgbClr val="000000"/>
                </a:solidFill>
                <a:latin typeface="Arial Narrow" pitchFamily="34" charset="0"/>
              </a:rPr>
              <a:t>POSTAVA JEŽÍŠKA OČIMA ČESKÉ POPULACE</a:t>
            </a:r>
            <a:endParaRPr lang="cs-CZ" sz="1600" b="1" dirty="0">
              <a:solidFill>
                <a:srgbClr val="000000"/>
              </a:solidFill>
              <a:latin typeface="Arial Narrow" pitchFamily="34" charset="0"/>
            </a:endParaRPr>
          </a:p>
          <a:p>
            <a:endParaRPr lang="cs-CZ" sz="14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r>
              <a:rPr lang="cs-CZ" sz="1400" dirty="0" smtClean="0">
                <a:solidFill>
                  <a:srgbClr val="000000"/>
                </a:solidFill>
                <a:latin typeface="Arial Narrow" pitchFamily="34" charset="0"/>
              </a:rPr>
              <a:t>Závěrečná </a:t>
            </a:r>
            <a:r>
              <a:rPr lang="cs-CZ" sz="1400" dirty="0">
                <a:solidFill>
                  <a:srgbClr val="000000"/>
                </a:solidFill>
                <a:latin typeface="Arial Narrow" pitchFamily="34" charset="0"/>
              </a:rPr>
              <a:t>zpráva z kvantitativního </a:t>
            </a:r>
            <a:r>
              <a:rPr lang="cs-CZ" sz="1400" dirty="0" smtClean="0">
                <a:solidFill>
                  <a:srgbClr val="000000"/>
                </a:solidFill>
                <a:latin typeface="Arial Narrow" pitchFamily="34" charset="0"/>
              </a:rPr>
              <a:t>sociologického výzkumu</a:t>
            </a:r>
            <a:r>
              <a:rPr lang="cs-CZ" sz="1400" b="1" dirty="0" smtClean="0">
                <a:solidFill>
                  <a:srgbClr val="000000"/>
                </a:solidFill>
                <a:latin typeface="Arial Narrow" pitchFamily="34" charset="0"/>
              </a:rPr>
              <a:t>	</a:t>
            </a:r>
            <a:r>
              <a:rPr lang="cs-CZ" sz="1600" b="1" dirty="0" smtClean="0">
                <a:solidFill>
                  <a:srgbClr val="000000"/>
                </a:solidFill>
                <a:latin typeface="Arial Narrow" pitchFamily="34" charset="0"/>
              </a:rPr>
              <a:t>			</a:t>
            </a:r>
            <a:endParaRPr lang="cs-CZ" sz="1200" dirty="0">
              <a:solidFill>
                <a:srgbClr val="000000"/>
              </a:solidFill>
              <a:latin typeface="Arial Narrow" pitchFamily="34" charset="0"/>
            </a:endParaRPr>
          </a:p>
          <a:p>
            <a:endParaRPr lang="cs-CZ" sz="16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METODA VÝZKUMU</a:t>
            </a: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714375" y="1196975"/>
            <a:ext cx="8208963" cy="51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1200"/>
              </a:spcBef>
              <a:buClr>
                <a:schemeClr val="bg2"/>
              </a:buClr>
              <a:buFont typeface="Wingdings 2" pitchFamily="18" charset="2"/>
              <a:buChar char="½"/>
            </a:pPr>
            <a:r>
              <a:rPr lang="cs-CZ" sz="1400" b="1" dirty="0">
                <a:latin typeface="Arial Narrow" pitchFamily="34" charset="0"/>
              </a:rPr>
              <a:t>Reprezentativní výzkum na cílové populaci dospělých osob ve věku 18 a více let </a:t>
            </a:r>
            <a:r>
              <a:rPr lang="cs-CZ" sz="1400" b="1" dirty="0" smtClean="0">
                <a:latin typeface="Arial Narrow" pitchFamily="34" charset="0"/>
              </a:rPr>
              <a:t>v ČR</a:t>
            </a:r>
            <a:endParaRPr lang="cs-CZ" sz="1400" b="1" dirty="0">
              <a:latin typeface="Arial Narrow" pitchFamily="34" charset="0"/>
            </a:endParaRPr>
          </a:p>
          <a:p>
            <a:pPr marL="342900" indent="-342900">
              <a:spcBef>
                <a:spcPts val="1200"/>
              </a:spcBef>
              <a:buClr>
                <a:schemeClr val="bg2"/>
              </a:buClr>
              <a:buFont typeface="Wingdings 2" pitchFamily="18" charset="2"/>
              <a:buChar char="½"/>
            </a:pPr>
            <a:r>
              <a:rPr lang="cs-CZ" sz="1400" b="1" dirty="0">
                <a:latin typeface="Arial Narrow" pitchFamily="34" charset="0"/>
              </a:rPr>
              <a:t>Výběrový soubor </a:t>
            </a:r>
            <a:r>
              <a:rPr lang="cs-CZ" sz="1400" dirty="0">
                <a:latin typeface="Arial Narrow" pitchFamily="34" charset="0"/>
              </a:rPr>
              <a:t>(vzorek dotázaných)</a:t>
            </a:r>
          </a:p>
          <a:p>
            <a:pPr marL="742950" lvl="1" indent="-285750">
              <a:spcBef>
                <a:spcPct val="20000"/>
              </a:spcBef>
              <a:buClr>
                <a:srgbClr val="FF9966"/>
              </a:buClr>
              <a:buFont typeface="Wingdings 2" pitchFamily="18" charset="2"/>
              <a:buChar char="»"/>
            </a:pPr>
            <a:r>
              <a:rPr lang="cs-CZ" sz="1400" b="1" dirty="0">
                <a:latin typeface="Arial Narrow" pitchFamily="34" charset="0"/>
              </a:rPr>
              <a:t>Velikost výběrového souboru: </a:t>
            </a:r>
            <a:r>
              <a:rPr lang="cs-CZ" sz="1400" dirty="0">
                <a:latin typeface="Arial Narrow" pitchFamily="34" charset="0"/>
              </a:rPr>
              <a:t>N = </a:t>
            </a:r>
            <a:r>
              <a:rPr lang="cs-CZ" sz="1400" dirty="0" smtClean="0">
                <a:latin typeface="Arial Narrow" pitchFamily="34" charset="0"/>
              </a:rPr>
              <a:t>966</a:t>
            </a:r>
            <a:endParaRPr lang="cs-CZ" sz="1400" dirty="0">
              <a:latin typeface="Arial Narrow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9966"/>
              </a:buClr>
              <a:buFont typeface="Wingdings 2" pitchFamily="18" charset="2"/>
              <a:buChar char="»"/>
            </a:pPr>
            <a:r>
              <a:rPr lang="cs-CZ" sz="1400" b="1" dirty="0">
                <a:latin typeface="Arial Narrow" pitchFamily="34" charset="0"/>
              </a:rPr>
              <a:t>Způsob výběru vzorku: </a:t>
            </a:r>
            <a:r>
              <a:rPr lang="cs-CZ" sz="1400" dirty="0">
                <a:latin typeface="Arial Narrow" pitchFamily="34" charset="0"/>
              </a:rPr>
              <a:t>kvótní výběr, kvótní znaky pohlaví, věk, nejvyšší dosažené vzdělání, velikost sídla a kraj bydliště respondenta (dle kvót ČSÚ </a:t>
            </a:r>
            <a:r>
              <a:rPr lang="cs-CZ" sz="1400" dirty="0" smtClean="0">
                <a:latin typeface="Arial Narrow" pitchFamily="34" charset="0"/>
              </a:rPr>
              <a:t>2011). </a:t>
            </a:r>
            <a:endParaRPr lang="cs-CZ" sz="1400" dirty="0">
              <a:latin typeface="Arial Narrow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9966"/>
              </a:buClr>
              <a:buFont typeface="Wingdings 2" pitchFamily="18" charset="2"/>
              <a:buChar char="»"/>
            </a:pPr>
            <a:r>
              <a:rPr lang="cs-CZ" sz="1400" b="1" dirty="0">
                <a:latin typeface="Arial Narrow" pitchFamily="34" charset="0"/>
              </a:rPr>
              <a:t>Termín sběru dat: </a:t>
            </a:r>
            <a:r>
              <a:rPr lang="cs-CZ" sz="1400" dirty="0" smtClean="0">
                <a:latin typeface="Arial Narrow" pitchFamily="34" charset="0"/>
              </a:rPr>
              <a:t>6.12. - 16.12. 2013</a:t>
            </a:r>
            <a:endParaRPr lang="cs-CZ" sz="1400" dirty="0">
              <a:latin typeface="Arial Narrow" pitchFamily="34" charset="0"/>
            </a:endParaRPr>
          </a:p>
          <a:p>
            <a:pPr marL="342900" indent="-342900">
              <a:spcBef>
                <a:spcPts val="1200"/>
              </a:spcBef>
              <a:buClr>
                <a:schemeClr val="bg2"/>
              </a:buClr>
              <a:buFont typeface="Wingdings 2" pitchFamily="18" charset="2"/>
              <a:buChar char="½"/>
            </a:pPr>
            <a:r>
              <a:rPr lang="cs-CZ" sz="1400" b="1" dirty="0" smtClean="0">
                <a:latin typeface="Arial Narrow" pitchFamily="34" charset="0"/>
              </a:rPr>
              <a:t>Metodika </a:t>
            </a:r>
            <a:r>
              <a:rPr lang="cs-CZ" sz="1400" b="1" dirty="0">
                <a:latin typeface="Arial Narrow" pitchFamily="34" charset="0"/>
              </a:rPr>
              <a:t>sběru a zpracování dat </a:t>
            </a:r>
          </a:p>
          <a:p>
            <a:pPr marL="742950" lvl="1" indent="-285750">
              <a:spcBef>
                <a:spcPct val="20000"/>
              </a:spcBef>
              <a:buClr>
                <a:srgbClr val="FF9966"/>
              </a:buClr>
              <a:buFont typeface="Wingdings 2" pitchFamily="18" charset="2"/>
              <a:buChar char="»"/>
            </a:pPr>
            <a:r>
              <a:rPr lang="cs-CZ" sz="1400" dirty="0">
                <a:latin typeface="Arial Narrow" pitchFamily="34" charset="0"/>
              </a:rPr>
              <a:t>CAPI – osobní dotazování F2F vyškolených tazatelů agentury </a:t>
            </a:r>
            <a:r>
              <a:rPr lang="cs-CZ" sz="1400" dirty="0" err="1">
                <a:latin typeface="Arial Narrow" pitchFamily="34" charset="0"/>
              </a:rPr>
              <a:t>Focus</a:t>
            </a:r>
            <a:r>
              <a:rPr lang="cs-CZ" sz="1400" dirty="0">
                <a:latin typeface="Arial Narrow" pitchFamily="34" charset="0"/>
              </a:rPr>
              <a:t> s elektronickým dotazníkem.</a:t>
            </a:r>
          </a:p>
          <a:p>
            <a:pPr marL="742950" lvl="1" indent="-285750">
              <a:spcBef>
                <a:spcPct val="20000"/>
              </a:spcBef>
              <a:buClr>
                <a:srgbClr val="FF9966"/>
              </a:buClr>
              <a:buFont typeface="Wingdings 2" pitchFamily="18" charset="2"/>
              <a:buChar char="»"/>
            </a:pPr>
            <a:r>
              <a:rPr lang="cs-CZ" sz="1400" dirty="0">
                <a:latin typeface="Arial Narrow" pitchFamily="34" charset="0"/>
              </a:rPr>
              <a:t>Řádně vyplněné dotazníky byly podrobeny optické kontrole. Datové matice byly podrobeny formální a logické kontrole.</a:t>
            </a:r>
          </a:p>
          <a:p>
            <a:pPr marL="742950" lvl="1" indent="-285750">
              <a:spcBef>
                <a:spcPct val="20000"/>
              </a:spcBef>
              <a:buClr>
                <a:srgbClr val="FF9966"/>
              </a:buClr>
              <a:buFont typeface="Wingdings 2" pitchFamily="18" charset="2"/>
              <a:buChar char="»"/>
            </a:pPr>
            <a:r>
              <a:rPr lang="cs-CZ" sz="1400" dirty="0">
                <a:latin typeface="Arial Narrow" pitchFamily="34" charset="0"/>
              </a:rPr>
              <a:t>Statistické zpracování dat proběhlo v programu </a:t>
            </a:r>
            <a:r>
              <a:rPr lang="cs-CZ" sz="1400" dirty="0" smtClean="0">
                <a:latin typeface="Arial Narrow" pitchFamily="34" charset="0"/>
              </a:rPr>
              <a:t>SPSS</a:t>
            </a:r>
            <a:endParaRPr lang="cs-CZ" sz="1400" dirty="0">
              <a:latin typeface="Arial Narrow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9966"/>
              </a:buClr>
              <a:buFont typeface="Wingdings 2" pitchFamily="18" charset="2"/>
              <a:buChar char="»"/>
            </a:pPr>
            <a:r>
              <a:rPr lang="cs-CZ" sz="1400" dirty="0">
                <a:latin typeface="Arial Narrow" pitchFamily="34" charset="0"/>
              </a:rPr>
              <a:t>Interval spolehlivosti: max. ± </a:t>
            </a:r>
            <a:r>
              <a:rPr lang="cs-CZ" sz="1400" dirty="0" smtClean="0">
                <a:latin typeface="Arial Narrow" pitchFamily="34" charset="0"/>
              </a:rPr>
              <a:t>3 </a:t>
            </a:r>
            <a:r>
              <a:rPr lang="cs-CZ" sz="1400" dirty="0">
                <a:latin typeface="Arial Narrow" pitchFamily="34" charset="0"/>
              </a:rPr>
              <a:t>% na 95% hladině významnosti pro četnost jevu 50 %.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Clr>
                <a:schemeClr val="bg2"/>
              </a:buClr>
              <a:buFont typeface="Wingdings 2" pitchFamily="18" charset="2"/>
              <a:buChar char="½"/>
            </a:pPr>
            <a:r>
              <a:rPr lang="cs-CZ" sz="1400" b="1" dirty="0">
                <a:latin typeface="Arial Narrow" pitchFamily="34" charset="0"/>
              </a:rPr>
              <a:t>Kontrola sběru dat</a:t>
            </a:r>
          </a:p>
          <a:p>
            <a:pPr marL="742950" lvl="1" indent="-285750">
              <a:spcBef>
                <a:spcPct val="20000"/>
              </a:spcBef>
              <a:buClr>
                <a:srgbClr val="FF9966"/>
              </a:buClr>
              <a:buFont typeface="Wingdings 2" pitchFamily="18" charset="2"/>
              <a:buChar char="»"/>
            </a:pPr>
            <a:r>
              <a:rPr lang="cs-CZ" sz="1400" dirty="0">
                <a:latin typeface="Arial Narrow" pitchFamily="34" charset="0"/>
              </a:rPr>
              <a:t>Sběr dat je kontrolován v souladu s pravidly kodexu </a:t>
            </a:r>
            <a:r>
              <a:rPr lang="cs-CZ" sz="1400" dirty="0" err="1">
                <a:latin typeface="Arial Narrow" pitchFamily="34" charset="0"/>
              </a:rPr>
              <a:t>Esomar</a:t>
            </a:r>
            <a:r>
              <a:rPr lang="cs-CZ" sz="1400" dirty="0">
                <a:latin typeface="Arial Narrow" pitchFamily="34" charset="0"/>
              </a:rPr>
              <a:t>. Kontrola je prováděna v těchto oblastech:</a:t>
            </a:r>
          </a:p>
          <a:p>
            <a:pPr marL="1143000" lvl="2" indent="-228600">
              <a:spcBef>
                <a:spcPct val="20000"/>
              </a:spcBef>
              <a:buClr>
                <a:srgbClr val="FF9966"/>
              </a:buClr>
              <a:buFont typeface="Wingdings 2" pitchFamily="18" charset="2"/>
              <a:buChar char="»"/>
            </a:pPr>
            <a:r>
              <a:rPr lang="cs-CZ" sz="1400" dirty="0">
                <a:latin typeface="Arial Narrow" pitchFamily="34" charset="0"/>
              </a:rPr>
              <a:t>správnost výběru požadované osoby podle kvóty,</a:t>
            </a:r>
          </a:p>
          <a:p>
            <a:pPr marL="1143000" lvl="2" indent="-228600">
              <a:spcBef>
                <a:spcPct val="20000"/>
              </a:spcBef>
              <a:buClr>
                <a:srgbClr val="FF9966"/>
              </a:buClr>
              <a:buFont typeface="Wingdings 2" pitchFamily="18" charset="2"/>
              <a:buChar char="»"/>
            </a:pPr>
            <a:r>
              <a:rPr lang="cs-CZ" sz="1400" dirty="0">
                <a:latin typeface="Arial Narrow" pitchFamily="34" charset="0"/>
              </a:rPr>
              <a:t>úplnost a správnost vyplnění dotazníku,</a:t>
            </a:r>
          </a:p>
          <a:p>
            <a:pPr marL="1143000" lvl="2" indent="-228600">
              <a:spcBef>
                <a:spcPct val="20000"/>
              </a:spcBef>
              <a:buClr>
                <a:srgbClr val="FF9966"/>
              </a:buClr>
              <a:buFont typeface="Wingdings 2" pitchFamily="18" charset="2"/>
              <a:buChar char="»"/>
            </a:pPr>
            <a:r>
              <a:rPr lang="cs-CZ" sz="1400" dirty="0">
                <a:latin typeface="Arial Narrow" pitchFamily="34" charset="0"/>
              </a:rPr>
              <a:t>telefonická kontrola 20 % dotázaného souboru.</a:t>
            </a:r>
          </a:p>
          <a:p>
            <a:pPr marL="742950" lvl="1" indent="-285750">
              <a:spcBef>
                <a:spcPct val="20000"/>
              </a:spcBef>
              <a:buClr>
                <a:srgbClr val="FF9966"/>
              </a:buClr>
              <a:buFont typeface="Wingdings 2" pitchFamily="18" charset="2"/>
              <a:buChar char="»"/>
            </a:pPr>
            <a:endParaRPr lang="cs-CZ" sz="1400" dirty="0">
              <a:latin typeface="Arial Narrow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9966"/>
              </a:buClr>
              <a:buFont typeface="Wingdings 2" pitchFamily="18" charset="2"/>
              <a:buChar char="»"/>
            </a:pPr>
            <a:endParaRPr lang="cs-CZ" sz="1400" dirty="0"/>
          </a:p>
          <a:p>
            <a:pPr marL="742950" lvl="1" indent="-285750">
              <a:spcBef>
                <a:spcPct val="20000"/>
              </a:spcBef>
              <a:buClr>
                <a:srgbClr val="FF9966"/>
              </a:buClr>
              <a:buFont typeface="Wingdings 2" pitchFamily="18" charset="2"/>
              <a:buChar char="»"/>
            </a:pP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k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047717"/>
              </p:ext>
            </p:extLst>
          </p:nvPr>
        </p:nvGraphicFramePr>
        <p:xfrm>
          <a:off x="4190973" y="708705"/>
          <a:ext cx="4927600" cy="588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32" name="Graf" r:id="rId3" imgW="6419959" imgH="7667715" progId="MSGraph.Chart.8">
                  <p:embed/>
                </p:oleObj>
              </mc:Choice>
              <mc:Fallback>
                <p:oleObj name="Graf" r:id="rId3" imgW="6419959" imgH="7667715" progId="MSGraph.Chart.8">
                  <p:embed/>
                  <p:pic>
                    <p:nvPicPr>
                      <p:cNvPr id="0" name="Picture 3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0973" y="708705"/>
                        <a:ext cx="4927600" cy="588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813"/>
            <a:ext cx="8281987" cy="576262"/>
          </a:xfrm>
        </p:spPr>
        <p:txBody>
          <a:bodyPr/>
          <a:lstStyle/>
          <a:p>
            <a:r>
              <a:rPr lang="cs-CZ" dirty="0" smtClean="0"/>
              <a:t>Postavy spjaté s vánočními tradicemi</a:t>
            </a:r>
            <a:endParaRPr lang="cs-CZ" sz="2000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724509"/>
              </p:ext>
            </p:extLst>
          </p:nvPr>
        </p:nvGraphicFramePr>
        <p:xfrm>
          <a:off x="-612576" y="1772816"/>
          <a:ext cx="4743450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33" name="Graf" r:id="rId5" imgW="8324818" imgH="7200900" progId="MSGraph.Chart.8">
                  <p:embed/>
                </p:oleObj>
              </mc:Choice>
              <mc:Fallback>
                <p:oleObj name="Graf" r:id="rId5" imgW="8324818" imgH="7200900" progId="MSGraph.Chart.8">
                  <p:embed/>
                  <p:pic>
                    <p:nvPicPr>
                      <p:cNvPr id="0" name="Picture 3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12576" y="1772816"/>
                        <a:ext cx="4743450" cy="410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67544" y="1196752"/>
            <a:ext cx="345638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100" i="1" dirty="0" smtClean="0">
                <a:solidFill>
                  <a:srgbClr val="000000"/>
                </a:solidFill>
                <a:latin typeface="Arial Narrow" pitchFamily="34" charset="0"/>
              </a:rPr>
              <a:t>„</a:t>
            </a:r>
            <a:r>
              <a:rPr lang="sk-SK" sz="1100" i="1" dirty="0" err="1" smtClean="0">
                <a:solidFill>
                  <a:srgbClr val="000000"/>
                </a:solidFill>
                <a:latin typeface="Arial Narrow" pitchFamily="34" charset="0"/>
              </a:rPr>
              <a:t>Blíží</a:t>
            </a:r>
            <a:r>
              <a:rPr lang="sk-SK" sz="1100" i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sk-SK" sz="1100" i="1" dirty="0" err="1" smtClean="0">
                <a:solidFill>
                  <a:srgbClr val="000000"/>
                </a:solidFill>
                <a:latin typeface="Arial Narrow" pitchFamily="34" charset="0"/>
              </a:rPr>
              <a:t>se</a:t>
            </a:r>
            <a:r>
              <a:rPr lang="sk-SK" sz="1100" i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sk-SK" sz="1100" i="1" dirty="0" err="1" smtClean="0">
                <a:solidFill>
                  <a:srgbClr val="000000"/>
                </a:solidFill>
                <a:latin typeface="Arial Narrow" pitchFamily="34" charset="0"/>
              </a:rPr>
              <a:t>Vánoce</a:t>
            </a:r>
            <a:r>
              <a:rPr lang="sk-SK" sz="1100" i="1" dirty="0" smtClean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sk-SK" sz="1100" i="1" dirty="0" err="1" smtClean="0">
                <a:solidFill>
                  <a:srgbClr val="000000"/>
                </a:solidFill>
                <a:latin typeface="Arial Narrow" pitchFamily="34" charset="0"/>
              </a:rPr>
              <a:t>které</a:t>
            </a:r>
            <a:r>
              <a:rPr lang="sk-SK" sz="1100" i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sk-SK" sz="1100" i="1" dirty="0" err="1" smtClean="0">
                <a:solidFill>
                  <a:srgbClr val="000000"/>
                </a:solidFill>
                <a:latin typeface="Arial Narrow" pitchFamily="34" charset="0"/>
              </a:rPr>
              <a:t>mají</a:t>
            </a:r>
            <a:r>
              <a:rPr lang="sk-SK" sz="1100" i="1" dirty="0" smtClean="0">
                <a:solidFill>
                  <a:srgbClr val="000000"/>
                </a:solidFill>
                <a:latin typeface="Arial Narrow" pitchFamily="34" charset="0"/>
              </a:rPr>
              <a:t> v České </a:t>
            </a:r>
            <a:r>
              <a:rPr lang="sk-SK" sz="1100" i="1" dirty="0" err="1" smtClean="0">
                <a:solidFill>
                  <a:srgbClr val="000000"/>
                </a:solidFill>
                <a:latin typeface="Arial Narrow" pitchFamily="34" charset="0"/>
              </a:rPr>
              <a:t>republice</a:t>
            </a:r>
            <a:r>
              <a:rPr lang="sk-SK" sz="1100" i="1" dirty="0" smtClean="0">
                <a:solidFill>
                  <a:srgbClr val="000000"/>
                </a:solidFill>
                <a:latin typeface="Arial Narrow" pitchFamily="34" charset="0"/>
              </a:rPr>
              <a:t> vlastní </a:t>
            </a:r>
            <a:r>
              <a:rPr lang="sk-SK" sz="1100" i="1" dirty="0" err="1" smtClean="0">
                <a:solidFill>
                  <a:srgbClr val="000000"/>
                </a:solidFill>
                <a:latin typeface="Arial Narrow" pitchFamily="34" charset="0"/>
              </a:rPr>
              <a:t>tradice</a:t>
            </a:r>
            <a:r>
              <a:rPr lang="sk-SK" sz="1100" i="1" dirty="0" smtClean="0">
                <a:solidFill>
                  <a:srgbClr val="000000"/>
                </a:solidFill>
                <a:latin typeface="Arial Narrow" pitchFamily="34" charset="0"/>
              </a:rPr>
              <a:t>. </a:t>
            </a:r>
            <a:r>
              <a:rPr lang="sk-SK" sz="1100" i="1" dirty="0" err="1" smtClean="0">
                <a:solidFill>
                  <a:srgbClr val="000000"/>
                </a:solidFill>
                <a:latin typeface="Arial Narrow" pitchFamily="34" charset="0"/>
              </a:rPr>
              <a:t>Rádi</a:t>
            </a:r>
            <a:r>
              <a:rPr lang="sk-SK" sz="1100" i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sk-SK" sz="1100" i="1" dirty="0" err="1" smtClean="0">
                <a:solidFill>
                  <a:srgbClr val="000000"/>
                </a:solidFill>
                <a:latin typeface="Arial Narrow" pitchFamily="34" charset="0"/>
              </a:rPr>
              <a:t>bychom</a:t>
            </a:r>
            <a:r>
              <a:rPr lang="sk-SK" sz="1100" i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sk-SK" sz="1100" i="1" dirty="0" err="1" smtClean="0">
                <a:solidFill>
                  <a:srgbClr val="000000"/>
                </a:solidFill>
                <a:latin typeface="Arial Narrow" pitchFamily="34" charset="0"/>
              </a:rPr>
              <a:t>se</a:t>
            </a:r>
            <a:r>
              <a:rPr lang="sk-SK" sz="1100" i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sk-SK" sz="1100" i="1" dirty="0" err="1" smtClean="0">
                <a:solidFill>
                  <a:srgbClr val="000000"/>
                </a:solidFill>
                <a:latin typeface="Arial Narrow" pitchFamily="34" charset="0"/>
              </a:rPr>
              <a:t>zeptali</a:t>
            </a:r>
            <a:r>
              <a:rPr lang="sk-SK" sz="1100" i="1" dirty="0" smtClean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sk-SK" sz="1100" i="1" dirty="0" err="1" smtClean="0">
                <a:solidFill>
                  <a:srgbClr val="000000"/>
                </a:solidFill>
                <a:latin typeface="Arial Narrow" pitchFamily="34" charset="0"/>
              </a:rPr>
              <a:t>kdo</a:t>
            </a:r>
            <a:r>
              <a:rPr lang="sk-SK" sz="1100" i="1" dirty="0" smtClean="0">
                <a:solidFill>
                  <a:srgbClr val="000000"/>
                </a:solidFill>
                <a:latin typeface="Arial Narrow" pitchFamily="34" charset="0"/>
              </a:rPr>
              <a:t> Vám nosí </a:t>
            </a:r>
            <a:r>
              <a:rPr lang="sk-SK" sz="1100" i="1" dirty="0" err="1" smtClean="0">
                <a:solidFill>
                  <a:srgbClr val="000000"/>
                </a:solidFill>
                <a:latin typeface="Arial Narrow" pitchFamily="34" charset="0"/>
              </a:rPr>
              <a:t>vánoční</a:t>
            </a:r>
            <a:r>
              <a:rPr lang="sk-SK" sz="1100" i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sk-SK" sz="1100" i="1" dirty="0" err="1" smtClean="0">
                <a:solidFill>
                  <a:srgbClr val="000000"/>
                </a:solidFill>
                <a:latin typeface="Arial Narrow" pitchFamily="34" charset="0"/>
              </a:rPr>
              <a:t>dárky</a:t>
            </a:r>
            <a:r>
              <a:rPr lang="sk-SK" sz="1100" i="1" dirty="0" smtClean="0">
                <a:solidFill>
                  <a:srgbClr val="000000"/>
                </a:solidFill>
                <a:latin typeface="Arial Narrow" pitchFamily="34" charset="0"/>
              </a:rPr>
              <a:t> na </a:t>
            </a:r>
            <a:r>
              <a:rPr lang="sk-SK" sz="1100" i="1" dirty="0" err="1" smtClean="0">
                <a:solidFill>
                  <a:srgbClr val="000000"/>
                </a:solidFill>
                <a:latin typeface="Arial Narrow" pitchFamily="34" charset="0"/>
              </a:rPr>
              <a:t>Vánoce</a:t>
            </a:r>
            <a:r>
              <a:rPr lang="pt-BR" sz="1100" i="1" dirty="0" smtClean="0">
                <a:solidFill>
                  <a:srgbClr val="000000"/>
                </a:solidFill>
                <a:latin typeface="Arial Narrow" pitchFamily="34" charset="0"/>
              </a:rPr>
              <a:t>?</a:t>
            </a:r>
            <a:r>
              <a:rPr lang="cs-CZ" sz="1100" i="1" dirty="0" smtClean="0">
                <a:solidFill>
                  <a:srgbClr val="000000"/>
                </a:solidFill>
                <a:latin typeface="Arial Narrow" pitchFamily="34" charset="0"/>
              </a:rPr>
              <a:t>“</a:t>
            </a:r>
            <a:endParaRPr lang="cs-CZ" sz="1100" i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380312" y="6596062"/>
            <a:ext cx="160344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1100" i="1" dirty="0">
                <a:solidFill>
                  <a:srgbClr val="000000"/>
                </a:solidFill>
                <a:latin typeface="Arial Narrow" pitchFamily="34" charset="0"/>
              </a:rPr>
              <a:t>%, N = </a:t>
            </a:r>
            <a:r>
              <a:rPr lang="cs-CZ" sz="1100" i="1" dirty="0" smtClean="0">
                <a:solidFill>
                  <a:srgbClr val="000000"/>
                </a:solidFill>
                <a:latin typeface="Arial Narrow" pitchFamily="34" charset="0"/>
              </a:rPr>
              <a:t>966, repre ČR 18+</a:t>
            </a:r>
            <a:endParaRPr lang="cs-CZ" sz="1100" i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4015529" y="1570172"/>
            <a:ext cx="61118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300" b="1" dirty="0">
                <a:solidFill>
                  <a:srgbClr val="808080"/>
                </a:solidFill>
                <a:latin typeface="Arial Narrow" pitchFamily="34" charset="0"/>
              </a:rPr>
              <a:t>věk</a:t>
            </a: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4025054" y="2317686"/>
            <a:ext cx="82708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300" b="1" dirty="0">
                <a:solidFill>
                  <a:srgbClr val="808080"/>
                </a:solidFill>
                <a:latin typeface="Arial Narrow" pitchFamily="34" charset="0"/>
              </a:rPr>
              <a:t>vzdělání</a:t>
            </a: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4139952" y="3068960"/>
            <a:ext cx="82708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300" b="1" dirty="0" err="1" smtClean="0">
                <a:solidFill>
                  <a:srgbClr val="808080"/>
                </a:solidFill>
                <a:latin typeface="Arial Narrow" pitchFamily="34" charset="0"/>
              </a:rPr>
              <a:t>ekon</a:t>
            </a:r>
            <a:r>
              <a:rPr lang="cs-CZ" sz="1300" b="1" dirty="0" smtClean="0">
                <a:solidFill>
                  <a:srgbClr val="808080"/>
                </a:solidFill>
                <a:latin typeface="Arial Narrow" pitchFamily="34" charset="0"/>
              </a:rPr>
              <a:t>. </a:t>
            </a:r>
            <a:r>
              <a:rPr lang="cs-CZ" sz="1300" b="1" dirty="0">
                <a:solidFill>
                  <a:srgbClr val="808080"/>
                </a:solidFill>
                <a:latin typeface="Arial Narrow" pitchFamily="34" charset="0"/>
              </a:rPr>
              <a:t>aktivita</a:t>
            </a: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4139952" y="5085184"/>
            <a:ext cx="10795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300" b="1" dirty="0" smtClean="0">
                <a:solidFill>
                  <a:srgbClr val="808080"/>
                </a:solidFill>
                <a:latin typeface="Arial Narrow" pitchFamily="34" charset="0"/>
              </a:rPr>
              <a:t>kraj</a:t>
            </a:r>
            <a:endParaRPr lang="cs-CZ" sz="1300" b="1" dirty="0">
              <a:solidFill>
                <a:srgbClr val="808080"/>
              </a:solidFill>
              <a:latin typeface="Arial Narrow" pitchFamily="34" charset="0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4015901" y="1074116"/>
            <a:ext cx="82671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300" b="1" dirty="0" smtClean="0">
                <a:solidFill>
                  <a:srgbClr val="808080"/>
                </a:solidFill>
                <a:latin typeface="Arial Narrow" pitchFamily="34" charset="0"/>
              </a:rPr>
              <a:t>pohlaví</a:t>
            </a:r>
            <a:endParaRPr lang="cs-CZ" sz="1300" b="1" dirty="0">
              <a:solidFill>
                <a:srgbClr val="808080"/>
              </a:solidFill>
              <a:latin typeface="Arial Narrow" pitchFamily="34" charset="0"/>
            </a:endParaRPr>
          </a:p>
        </p:txBody>
      </p:sp>
      <p:sp>
        <p:nvSpPr>
          <p:cNvPr id="44" name="Line 17"/>
          <p:cNvSpPr>
            <a:spLocks noChangeShapeType="1"/>
          </p:cNvSpPr>
          <p:nvPr/>
        </p:nvSpPr>
        <p:spPr bwMode="auto">
          <a:xfrm flipV="1">
            <a:off x="4015894" y="1114985"/>
            <a:ext cx="5076055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1200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46" name="Line 17"/>
          <p:cNvSpPr>
            <a:spLocks noChangeShapeType="1"/>
          </p:cNvSpPr>
          <p:nvPr/>
        </p:nvSpPr>
        <p:spPr bwMode="auto">
          <a:xfrm flipV="1">
            <a:off x="4049598" y="2280248"/>
            <a:ext cx="5012276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1200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47" name="Line 17"/>
          <p:cNvSpPr>
            <a:spLocks noChangeShapeType="1"/>
          </p:cNvSpPr>
          <p:nvPr/>
        </p:nvSpPr>
        <p:spPr bwMode="auto">
          <a:xfrm flipV="1">
            <a:off x="4089054" y="2645338"/>
            <a:ext cx="5012275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1200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48" name="Line 17"/>
          <p:cNvSpPr>
            <a:spLocks noChangeShapeType="1"/>
          </p:cNvSpPr>
          <p:nvPr/>
        </p:nvSpPr>
        <p:spPr bwMode="auto">
          <a:xfrm flipV="1">
            <a:off x="4155600" y="4277499"/>
            <a:ext cx="5012275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1200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49" name="Line 17"/>
          <p:cNvSpPr>
            <a:spLocks noChangeShapeType="1"/>
          </p:cNvSpPr>
          <p:nvPr/>
        </p:nvSpPr>
        <p:spPr bwMode="auto">
          <a:xfrm flipV="1">
            <a:off x="4189995" y="4786981"/>
            <a:ext cx="5022629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1200" dirty="0">
              <a:solidFill>
                <a:srgbClr val="000000"/>
              </a:solidFill>
              <a:latin typeface="Arial Narrow"/>
            </a:endParaRPr>
          </a:p>
        </p:txBody>
      </p:sp>
      <p:cxnSp>
        <p:nvCxnSpPr>
          <p:cNvPr id="51" name="Přímá spojnice 50"/>
          <p:cNvCxnSpPr/>
          <p:nvPr/>
        </p:nvCxnSpPr>
        <p:spPr bwMode="auto">
          <a:xfrm>
            <a:off x="8583327" y="1002864"/>
            <a:ext cx="0" cy="5688632"/>
          </a:xfrm>
          <a:prstGeom prst="line">
            <a:avLst/>
          </a:prstGeom>
          <a:noFill/>
          <a:ln w="31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Line 17"/>
          <p:cNvSpPr>
            <a:spLocks noChangeShapeType="1"/>
          </p:cNvSpPr>
          <p:nvPr/>
        </p:nvSpPr>
        <p:spPr bwMode="auto">
          <a:xfrm flipV="1">
            <a:off x="4008984" y="1359106"/>
            <a:ext cx="5103043" cy="12356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1200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4139952" y="4293096"/>
            <a:ext cx="97159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300" b="1" dirty="0" smtClean="0">
                <a:solidFill>
                  <a:srgbClr val="808080"/>
                </a:solidFill>
                <a:latin typeface="Arial Narrow" pitchFamily="34" charset="0"/>
              </a:rPr>
              <a:t>velikost obce</a:t>
            </a:r>
            <a:endParaRPr lang="cs-CZ" sz="1300" b="1" dirty="0">
              <a:solidFill>
                <a:srgbClr val="808080"/>
              </a:solidFill>
              <a:latin typeface="Arial Narrow" pitchFamily="34" charset="0"/>
            </a:endParaRPr>
          </a:p>
        </p:txBody>
      </p:sp>
      <p:sp>
        <p:nvSpPr>
          <p:cNvPr id="26" name="Zaoblený obdélníkový popisek 25"/>
          <p:cNvSpPr/>
          <p:nvPr/>
        </p:nvSpPr>
        <p:spPr>
          <a:xfrm>
            <a:off x="251520" y="4581128"/>
            <a:ext cx="3600400" cy="1440160"/>
          </a:xfrm>
          <a:prstGeom prst="wedgeRoundRectCallout">
            <a:avLst>
              <a:gd name="adj1" fmla="val -22112"/>
              <a:gd name="adj2" fmla="val -41222"/>
              <a:gd name="adj3" fmla="val 16667"/>
            </a:avLst>
          </a:prstGeom>
          <a:solidFill>
            <a:srgbClr val="FFFFFF">
              <a:lumMod val="95000"/>
              <a:alpha val="65000"/>
            </a:srgbClr>
          </a:solidFill>
          <a:ln w="25400" cap="flat" cmpd="sng" algn="ctr">
            <a:solidFill>
              <a:srgbClr val="DAEDEF">
                <a:lumMod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200" b="1" dirty="0" smtClean="0">
                <a:solidFill>
                  <a:schemeClr val="tx1"/>
                </a:solidFill>
                <a:latin typeface="Arial Narrow" pitchFamily="34" charset="0"/>
              </a:rPr>
              <a:t>Vánočním tradicím v českých domácnostech jednoznačně dominuje Ježíšek - dárky rozdává v rodinách 92 % respondentů. Podíl jeho „konkurentů“ je zanedbatelný (Děda Mráz 0,6 %, </a:t>
            </a:r>
            <a:r>
              <a:rPr lang="cs-CZ" sz="1200" b="1" dirty="0" err="1" smtClean="0">
                <a:solidFill>
                  <a:schemeClr val="tx1"/>
                </a:solidFill>
                <a:latin typeface="Arial Narrow" pitchFamily="34" charset="0"/>
              </a:rPr>
              <a:t>Santa</a:t>
            </a:r>
            <a:r>
              <a:rPr lang="cs-CZ" sz="12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  <a:latin typeface="Arial Narrow" pitchFamily="34" charset="0"/>
              </a:rPr>
              <a:t>Claus</a:t>
            </a:r>
            <a:r>
              <a:rPr lang="cs-CZ" sz="1200" b="1" dirty="0" smtClean="0">
                <a:solidFill>
                  <a:schemeClr val="tx1"/>
                </a:solidFill>
                <a:latin typeface="Arial Narrow" pitchFamily="34" charset="0"/>
              </a:rPr>
              <a:t> 0,3 %). V 6 % domácností naděluje dárky někdo jiný, jeho totožnost bohužel neznáme. 1 % dotázaných uvádí, že se v jejich domácnosti Vánoce neslaví. </a:t>
            </a:r>
            <a:endParaRPr lang="cs-CZ" sz="1800" b="1" kern="12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23" name="Tabulka 22"/>
          <p:cNvGraphicFramePr>
            <a:graphicFrameLocks noGrp="1"/>
          </p:cNvGraphicFramePr>
          <p:nvPr/>
        </p:nvGraphicFramePr>
        <p:xfrm>
          <a:off x="8796114" y="990599"/>
          <a:ext cx="295564" cy="5543560"/>
        </p:xfrm>
        <a:graphic>
          <a:graphicData uri="http://schemas.openxmlformats.org/drawingml/2006/table">
            <a:tbl>
              <a:tblPr/>
              <a:tblGrid>
                <a:gridCol w="295564"/>
              </a:tblGrid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966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471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495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179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162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166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178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156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343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328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139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104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189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222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254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444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318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351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169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222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224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118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113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4" name="Line 17"/>
          <p:cNvSpPr>
            <a:spLocks noChangeShapeType="1"/>
          </p:cNvSpPr>
          <p:nvPr/>
        </p:nvSpPr>
        <p:spPr bwMode="auto">
          <a:xfrm flipV="1">
            <a:off x="4165254" y="3654988"/>
            <a:ext cx="5012275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1200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4139952" y="3717032"/>
            <a:ext cx="100811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300" b="1" dirty="0" smtClean="0">
                <a:solidFill>
                  <a:srgbClr val="808080"/>
                </a:solidFill>
                <a:latin typeface="Arial Narrow" pitchFamily="34" charset="0"/>
              </a:rPr>
              <a:t>typ domácnosti</a:t>
            </a:r>
            <a:endParaRPr lang="cs-CZ" sz="1300" b="1" dirty="0">
              <a:solidFill>
                <a:srgbClr val="80808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34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k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047717"/>
              </p:ext>
            </p:extLst>
          </p:nvPr>
        </p:nvGraphicFramePr>
        <p:xfrm>
          <a:off x="4190973" y="708705"/>
          <a:ext cx="4927600" cy="588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64" name="Graf" r:id="rId3" imgW="6419959" imgH="7667715" progId="MSGraph.Chart.8">
                  <p:embed/>
                </p:oleObj>
              </mc:Choice>
              <mc:Fallback>
                <p:oleObj name="Graf" r:id="rId3" imgW="6419959" imgH="7667715" progId="MSGraph.Char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0973" y="708705"/>
                        <a:ext cx="4927600" cy="588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813"/>
            <a:ext cx="8281987" cy="576262"/>
          </a:xfrm>
        </p:spPr>
        <p:txBody>
          <a:bodyPr/>
          <a:lstStyle/>
          <a:p>
            <a:r>
              <a:rPr lang="cs-CZ" dirty="0" smtClean="0"/>
              <a:t>Vztah k reklamám s motivem </a:t>
            </a:r>
            <a:r>
              <a:rPr lang="cs-CZ" dirty="0" err="1" smtClean="0"/>
              <a:t>Santa</a:t>
            </a:r>
            <a:r>
              <a:rPr lang="cs-CZ" dirty="0" smtClean="0"/>
              <a:t> </a:t>
            </a:r>
            <a:r>
              <a:rPr lang="cs-CZ" dirty="0" err="1" smtClean="0"/>
              <a:t>Clause</a:t>
            </a:r>
            <a:endParaRPr lang="cs-CZ" sz="2000" dirty="0"/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67544" y="1196752"/>
            <a:ext cx="34563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100" i="1" dirty="0" smtClean="0">
                <a:solidFill>
                  <a:srgbClr val="000000"/>
                </a:solidFill>
                <a:latin typeface="Arial Narrow" pitchFamily="34" charset="0"/>
              </a:rPr>
              <a:t>„</a:t>
            </a:r>
            <a:r>
              <a:rPr lang="sk-SK" sz="1100" i="1" dirty="0" err="1" smtClean="0">
                <a:solidFill>
                  <a:srgbClr val="000000"/>
                </a:solidFill>
                <a:latin typeface="Arial Narrow" pitchFamily="34" charset="0"/>
              </a:rPr>
              <a:t>Jaký</a:t>
            </a:r>
            <a:r>
              <a:rPr lang="sk-SK" sz="1100" i="1" dirty="0" smtClean="0">
                <a:solidFill>
                  <a:srgbClr val="000000"/>
                </a:solidFill>
                <a:latin typeface="Arial Narrow" pitchFamily="34" charset="0"/>
              </a:rPr>
              <a:t> postoj </a:t>
            </a:r>
            <a:r>
              <a:rPr lang="sk-SK" sz="1100" i="1" dirty="0" err="1" smtClean="0">
                <a:solidFill>
                  <a:srgbClr val="000000"/>
                </a:solidFill>
                <a:latin typeface="Arial Narrow" pitchFamily="34" charset="0"/>
              </a:rPr>
              <a:t>zaujímáte</a:t>
            </a:r>
            <a:r>
              <a:rPr lang="sk-SK" sz="1100" i="1" dirty="0" smtClean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sk-SK" sz="1100" i="1" dirty="0" err="1" smtClean="0">
                <a:solidFill>
                  <a:srgbClr val="000000"/>
                </a:solidFill>
                <a:latin typeface="Arial Narrow" pitchFamily="34" charset="0"/>
              </a:rPr>
              <a:t>pokud</a:t>
            </a:r>
            <a:r>
              <a:rPr lang="sk-SK" sz="1100" i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sk-SK" sz="1100" i="1" dirty="0" err="1" smtClean="0">
                <a:solidFill>
                  <a:srgbClr val="000000"/>
                </a:solidFill>
                <a:latin typeface="Arial Narrow" pitchFamily="34" charset="0"/>
              </a:rPr>
              <a:t>potkáváte</a:t>
            </a:r>
            <a:r>
              <a:rPr lang="sk-SK" sz="1100" i="1" dirty="0" smtClean="0">
                <a:solidFill>
                  <a:srgbClr val="000000"/>
                </a:solidFill>
                <a:latin typeface="Arial Narrow" pitchFamily="34" charset="0"/>
              </a:rPr>
              <a:t> výzdobu, reklamy s </a:t>
            </a:r>
            <a:r>
              <a:rPr lang="sk-SK" sz="1100" i="1" dirty="0" err="1" smtClean="0">
                <a:solidFill>
                  <a:srgbClr val="000000"/>
                </a:solidFill>
                <a:latin typeface="Arial Narrow" pitchFamily="34" charset="0"/>
              </a:rPr>
              <a:t>tématikou</a:t>
            </a:r>
            <a:r>
              <a:rPr lang="sk-SK" sz="1100" i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sk-SK" sz="1100" i="1" dirty="0" err="1" smtClean="0">
                <a:solidFill>
                  <a:srgbClr val="000000"/>
                </a:solidFill>
                <a:latin typeface="Arial Narrow" pitchFamily="34" charset="0"/>
              </a:rPr>
              <a:t>Santa</a:t>
            </a:r>
            <a:r>
              <a:rPr lang="sk-SK" sz="1100" i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sk-SK" sz="1100" i="1" dirty="0" err="1" smtClean="0">
                <a:solidFill>
                  <a:srgbClr val="000000"/>
                </a:solidFill>
                <a:latin typeface="Arial Narrow" pitchFamily="34" charset="0"/>
              </a:rPr>
              <a:t>Clause</a:t>
            </a:r>
            <a:r>
              <a:rPr lang="pt-BR" sz="1100" i="1" dirty="0" smtClean="0">
                <a:solidFill>
                  <a:srgbClr val="000000"/>
                </a:solidFill>
                <a:latin typeface="Arial Narrow" pitchFamily="34" charset="0"/>
              </a:rPr>
              <a:t>?</a:t>
            </a:r>
            <a:r>
              <a:rPr lang="cs-CZ" sz="1100" i="1" dirty="0" smtClean="0">
                <a:solidFill>
                  <a:srgbClr val="000000"/>
                </a:solidFill>
                <a:latin typeface="Arial Narrow" pitchFamily="34" charset="0"/>
              </a:rPr>
              <a:t>“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380312" y="6596062"/>
            <a:ext cx="160344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1100" i="1" dirty="0">
                <a:solidFill>
                  <a:srgbClr val="000000"/>
                </a:solidFill>
                <a:latin typeface="Arial Narrow" pitchFamily="34" charset="0"/>
              </a:rPr>
              <a:t>%, N = </a:t>
            </a:r>
            <a:r>
              <a:rPr lang="cs-CZ" sz="1100" i="1" dirty="0" smtClean="0">
                <a:solidFill>
                  <a:srgbClr val="000000"/>
                </a:solidFill>
                <a:latin typeface="Arial Narrow" pitchFamily="34" charset="0"/>
              </a:rPr>
              <a:t>966, repre ČR 18+</a:t>
            </a:r>
            <a:endParaRPr lang="cs-CZ" sz="1100" i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4015529" y="1570172"/>
            <a:ext cx="61118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300" b="1" dirty="0">
                <a:solidFill>
                  <a:srgbClr val="808080"/>
                </a:solidFill>
                <a:latin typeface="Arial Narrow" pitchFamily="34" charset="0"/>
              </a:rPr>
              <a:t>věk</a:t>
            </a: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4025054" y="2317686"/>
            <a:ext cx="82708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300" b="1" dirty="0">
                <a:solidFill>
                  <a:srgbClr val="808080"/>
                </a:solidFill>
                <a:latin typeface="Arial Narrow" pitchFamily="34" charset="0"/>
              </a:rPr>
              <a:t>vzdělání</a:t>
            </a: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3995936" y="2996952"/>
            <a:ext cx="82708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300" b="1" dirty="0" err="1" smtClean="0">
                <a:solidFill>
                  <a:srgbClr val="808080"/>
                </a:solidFill>
                <a:latin typeface="Arial Narrow" pitchFamily="34" charset="0"/>
              </a:rPr>
              <a:t>ekon</a:t>
            </a:r>
            <a:r>
              <a:rPr lang="cs-CZ" sz="1300" b="1" dirty="0" smtClean="0">
                <a:solidFill>
                  <a:srgbClr val="808080"/>
                </a:solidFill>
                <a:latin typeface="Arial Narrow" pitchFamily="34" charset="0"/>
              </a:rPr>
              <a:t>. </a:t>
            </a:r>
            <a:r>
              <a:rPr lang="cs-CZ" sz="1300" b="1" dirty="0">
                <a:solidFill>
                  <a:srgbClr val="808080"/>
                </a:solidFill>
                <a:latin typeface="Arial Narrow" pitchFamily="34" charset="0"/>
              </a:rPr>
              <a:t>aktivita</a:t>
            </a: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4097660" y="5138142"/>
            <a:ext cx="10795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300" b="1" dirty="0" smtClean="0">
                <a:solidFill>
                  <a:srgbClr val="808080"/>
                </a:solidFill>
                <a:latin typeface="Arial Narrow" pitchFamily="34" charset="0"/>
              </a:rPr>
              <a:t>kraj</a:t>
            </a:r>
            <a:endParaRPr lang="cs-CZ" sz="1300" b="1" dirty="0">
              <a:solidFill>
                <a:srgbClr val="808080"/>
              </a:solidFill>
              <a:latin typeface="Arial Narrow" pitchFamily="34" charset="0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4015901" y="1074116"/>
            <a:ext cx="82671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300" b="1" dirty="0" smtClean="0">
                <a:solidFill>
                  <a:srgbClr val="808080"/>
                </a:solidFill>
                <a:latin typeface="Arial Narrow" pitchFamily="34" charset="0"/>
              </a:rPr>
              <a:t>pohlaví</a:t>
            </a:r>
            <a:endParaRPr lang="cs-CZ" sz="1300" b="1" dirty="0">
              <a:solidFill>
                <a:srgbClr val="808080"/>
              </a:solidFill>
              <a:latin typeface="Arial Narrow" pitchFamily="34" charset="0"/>
            </a:endParaRPr>
          </a:p>
        </p:txBody>
      </p:sp>
      <p:sp>
        <p:nvSpPr>
          <p:cNvPr id="44" name="Line 17"/>
          <p:cNvSpPr>
            <a:spLocks noChangeShapeType="1"/>
          </p:cNvSpPr>
          <p:nvPr/>
        </p:nvSpPr>
        <p:spPr bwMode="auto">
          <a:xfrm flipV="1">
            <a:off x="4015894" y="1114985"/>
            <a:ext cx="5076055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1200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46" name="Line 17"/>
          <p:cNvSpPr>
            <a:spLocks noChangeShapeType="1"/>
          </p:cNvSpPr>
          <p:nvPr/>
        </p:nvSpPr>
        <p:spPr bwMode="auto">
          <a:xfrm flipV="1">
            <a:off x="4083903" y="2127451"/>
            <a:ext cx="5012276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1200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47" name="Line 17"/>
          <p:cNvSpPr>
            <a:spLocks noChangeShapeType="1"/>
          </p:cNvSpPr>
          <p:nvPr/>
        </p:nvSpPr>
        <p:spPr bwMode="auto">
          <a:xfrm flipV="1">
            <a:off x="4070376" y="2626288"/>
            <a:ext cx="5012275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1200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48" name="Line 17"/>
          <p:cNvSpPr>
            <a:spLocks noChangeShapeType="1"/>
          </p:cNvSpPr>
          <p:nvPr/>
        </p:nvSpPr>
        <p:spPr bwMode="auto">
          <a:xfrm flipV="1">
            <a:off x="4139229" y="3653810"/>
            <a:ext cx="5012275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1200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49" name="Line 17"/>
          <p:cNvSpPr>
            <a:spLocks noChangeShapeType="1"/>
          </p:cNvSpPr>
          <p:nvPr/>
        </p:nvSpPr>
        <p:spPr bwMode="auto">
          <a:xfrm flipV="1">
            <a:off x="4105014" y="4257376"/>
            <a:ext cx="5022629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1200" dirty="0">
              <a:solidFill>
                <a:srgbClr val="000000"/>
              </a:solidFill>
              <a:latin typeface="Arial Narrow"/>
            </a:endParaRPr>
          </a:p>
        </p:txBody>
      </p:sp>
      <p:cxnSp>
        <p:nvCxnSpPr>
          <p:cNvPr id="51" name="Přímá spojnice 50"/>
          <p:cNvCxnSpPr/>
          <p:nvPr/>
        </p:nvCxnSpPr>
        <p:spPr bwMode="auto">
          <a:xfrm>
            <a:off x="7524328" y="980728"/>
            <a:ext cx="0" cy="5688632"/>
          </a:xfrm>
          <a:prstGeom prst="line">
            <a:avLst/>
          </a:prstGeom>
          <a:noFill/>
          <a:ln w="31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Line 17"/>
          <p:cNvSpPr>
            <a:spLocks noChangeShapeType="1"/>
          </p:cNvSpPr>
          <p:nvPr/>
        </p:nvSpPr>
        <p:spPr bwMode="auto">
          <a:xfrm flipV="1">
            <a:off x="4042495" y="1359106"/>
            <a:ext cx="5103043" cy="12356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1200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4035177" y="4302621"/>
            <a:ext cx="97159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300" b="1" dirty="0" smtClean="0">
                <a:solidFill>
                  <a:srgbClr val="808080"/>
                </a:solidFill>
                <a:latin typeface="Arial Narrow" pitchFamily="34" charset="0"/>
              </a:rPr>
              <a:t>velikost obce</a:t>
            </a:r>
            <a:endParaRPr lang="cs-CZ" sz="1300" b="1" dirty="0">
              <a:solidFill>
                <a:srgbClr val="808080"/>
              </a:solidFill>
              <a:latin typeface="Arial Narrow" pitchFamily="34" charset="0"/>
            </a:endParaRPr>
          </a:p>
        </p:txBody>
      </p:sp>
      <p:sp>
        <p:nvSpPr>
          <p:cNvPr id="28" name="Zaoblený obdélníkový popisek 27"/>
          <p:cNvSpPr/>
          <p:nvPr/>
        </p:nvSpPr>
        <p:spPr>
          <a:xfrm>
            <a:off x="323528" y="5445224"/>
            <a:ext cx="3960440" cy="1080120"/>
          </a:xfrm>
          <a:prstGeom prst="wedgeRoundRectCallout">
            <a:avLst>
              <a:gd name="adj1" fmla="val 21336"/>
              <a:gd name="adj2" fmla="val -50155"/>
              <a:gd name="adj3" fmla="val 16667"/>
            </a:avLst>
          </a:prstGeom>
          <a:solidFill>
            <a:srgbClr val="FFFFFF">
              <a:lumMod val="95000"/>
              <a:alpha val="65000"/>
            </a:srgbClr>
          </a:solidFill>
          <a:ln w="25400" cap="flat" cmpd="sng" algn="ctr">
            <a:solidFill>
              <a:srgbClr val="DAEDEF">
                <a:lumMod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200" b="1" dirty="0" smtClean="0">
                <a:solidFill>
                  <a:schemeClr val="tx1"/>
                </a:solidFill>
                <a:latin typeface="Arial Narrow" pitchFamily="34" charset="0"/>
              </a:rPr>
              <a:t>Reklama s motivem </a:t>
            </a:r>
            <a:r>
              <a:rPr lang="cs-CZ" sz="1200" b="1" dirty="0" err="1" smtClean="0">
                <a:solidFill>
                  <a:schemeClr val="tx1"/>
                </a:solidFill>
                <a:latin typeface="Arial Narrow" pitchFamily="34" charset="0"/>
              </a:rPr>
              <a:t>Santa</a:t>
            </a:r>
            <a:r>
              <a:rPr lang="cs-CZ" sz="12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  <a:latin typeface="Arial Narrow" pitchFamily="34" charset="0"/>
              </a:rPr>
              <a:t>Clause</a:t>
            </a:r>
            <a:r>
              <a:rPr lang="cs-CZ" sz="1200" b="1" dirty="0" smtClean="0">
                <a:solidFill>
                  <a:schemeClr val="tx1"/>
                </a:solidFill>
                <a:latin typeface="Arial Narrow" pitchFamily="34" charset="0"/>
              </a:rPr>
              <a:t> vadí necelé polovině populace (44 %). Čtvrtině respondentů taková reklama nevadí a třem desetinám je to jedno. Negativní postoj vyjadřují především starší respondenti a důchodci, názory se naopak nediferencují podle pohlaví či vzdělání dotázaných.</a:t>
            </a:r>
            <a:endParaRPr lang="cs-CZ" sz="1800" b="1" kern="12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24292" name="Object 4"/>
          <p:cNvGraphicFramePr>
            <a:graphicFrameLocks noChangeAspect="1"/>
          </p:cNvGraphicFramePr>
          <p:nvPr/>
        </p:nvGraphicFramePr>
        <p:xfrm>
          <a:off x="0" y="1916832"/>
          <a:ext cx="4191000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65" name="Graf" r:id="rId5" imgW="7353364" imgH="7200900" progId="MSGraph.Chart.8">
                  <p:embed/>
                </p:oleObj>
              </mc:Choice>
              <mc:Fallback>
                <p:oleObj name="Graf" r:id="rId5" imgW="7353364" imgH="7200900" progId="MSGraph.Char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16832"/>
                        <a:ext cx="4191000" cy="410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ine 17"/>
          <p:cNvSpPr>
            <a:spLocks noChangeShapeType="1"/>
          </p:cNvSpPr>
          <p:nvPr/>
        </p:nvSpPr>
        <p:spPr bwMode="auto">
          <a:xfrm flipV="1">
            <a:off x="4143114" y="4790776"/>
            <a:ext cx="5022629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1200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985270" y="3695700"/>
            <a:ext cx="97159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300" b="1" dirty="0" smtClean="0">
                <a:solidFill>
                  <a:srgbClr val="808080"/>
                </a:solidFill>
                <a:latin typeface="Arial Narrow" pitchFamily="34" charset="0"/>
              </a:rPr>
              <a:t>velikost obce</a:t>
            </a:r>
            <a:endParaRPr lang="cs-CZ" sz="1300" b="1" dirty="0">
              <a:solidFill>
                <a:srgbClr val="808080"/>
              </a:solidFill>
              <a:latin typeface="Arial Narrow" pitchFamily="34" charset="0"/>
            </a:endParaRPr>
          </a:p>
        </p:txBody>
      </p:sp>
      <p:graphicFrame>
        <p:nvGraphicFramePr>
          <p:cNvPr id="27" name="Tabulka 26"/>
          <p:cNvGraphicFramePr>
            <a:graphicFrameLocks noGrp="1"/>
          </p:cNvGraphicFramePr>
          <p:nvPr/>
        </p:nvGraphicFramePr>
        <p:xfrm>
          <a:off x="8796114" y="990599"/>
          <a:ext cx="295564" cy="5543560"/>
        </p:xfrm>
        <a:graphic>
          <a:graphicData uri="http://schemas.openxmlformats.org/drawingml/2006/table">
            <a:tbl>
              <a:tblPr/>
              <a:tblGrid>
                <a:gridCol w="295564"/>
              </a:tblGrid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966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471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495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179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162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166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178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156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343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328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139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104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189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222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254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444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318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351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169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222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224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118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113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9" name="Pravá složená závorka 28"/>
          <p:cNvSpPr/>
          <p:nvPr/>
        </p:nvSpPr>
        <p:spPr bwMode="auto">
          <a:xfrm rot="20179575">
            <a:off x="3401413" y="2574736"/>
            <a:ext cx="188316" cy="664866"/>
          </a:xfrm>
          <a:prstGeom prst="rightBrace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•"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Narrow" pitchFamily="34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3419872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/>
          </a:p>
        </p:txBody>
      </p:sp>
      <p:sp>
        <p:nvSpPr>
          <p:cNvPr id="32" name="TextovéPole 31"/>
          <p:cNvSpPr txBox="1"/>
          <p:nvPr/>
        </p:nvSpPr>
        <p:spPr>
          <a:xfrm>
            <a:off x="3131840" y="1988840"/>
            <a:ext cx="783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70C0"/>
                </a:solidFill>
              </a:rPr>
              <a:t>VADÍ </a:t>
            </a:r>
          </a:p>
          <a:p>
            <a:pPr algn="ctr"/>
            <a:r>
              <a:rPr lang="cs-CZ" b="1" dirty="0" smtClean="0">
                <a:solidFill>
                  <a:srgbClr val="0070C0"/>
                </a:solidFill>
              </a:rPr>
              <a:t>44 %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4" name="Pravá složená závorka 33"/>
          <p:cNvSpPr/>
          <p:nvPr/>
        </p:nvSpPr>
        <p:spPr bwMode="auto">
          <a:xfrm rot="13385756">
            <a:off x="1288028" y="2107990"/>
            <a:ext cx="149873" cy="563880"/>
          </a:xfrm>
          <a:prstGeom prst="rightBrace">
            <a:avLst/>
          </a:prstGeom>
          <a:noFill/>
          <a:ln w="190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•"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Narrow" pitchFamily="34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467544" y="1772816"/>
            <a:ext cx="1103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9900"/>
                </a:solidFill>
              </a:rPr>
              <a:t>NEVADÍ </a:t>
            </a:r>
          </a:p>
          <a:p>
            <a:pPr algn="ctr"/>
            <a:r>
              <a:rPr lang="cs-CZ" b="1" dirty="0" smtClean="0">
                <a:solidFill>
                  <a:srgbClr val="FF9900"/>
                </a:solidFill>
              </a:rPr>
              <a:t>26 %</a:t>
            </a:r>
            <a:endParaRPr lang="cs-CZ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34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k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047717"/>
              </p:ext>
            </p:extLst>
          </p:nvPr>
        </p:nvGraphicFramePr>
        <p:xfrm>
          <a:off x="611560" y="709033"/>
          <a:ext cx="4927600" cy="588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88" name="Graf" r:id="rId3" imgW="6419959" imgH="7667715" progId="MSGraph.Chart.8">
                  <p:embed/>
                </p:oleObj>
              </mc:Choice>
              <mc:Fallback>
                <p:oleObj name="Graf" r:id="rId3" imgW="6419959" imgH="7667715" progId="MSGraph.Char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709033"/>
                        <a:ext cx="4927600" cy="588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7069" y="347514"/>
            <a:ext cx="8281987" cy="576262"/>
          </a:xfrm>
        </p:spPr>
        <p:txBody>
          <a:bodyPr/>
          <a:lstStyle/>
          <a:p>
            <a:r>
              <a:rPr lang="cs-CZ" dirty="0" smtClean="0"/>
              <a:t>PROFIL VÝBĚROVÉHO SOUBORU</a:t>
            </a:r>
            <a:endParaRPr lang="cs-CZ" sz="2000" dirty="0"/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436116" y="1570500"/>
            <a:ext cx="61118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300" b="1" dirty="0">
                <a:solidFill>
                  <a:srgbClr val="808080"/>
                </a:solidFill>
                <a:latin typeface="Arial Narrow" pitchFamily="34" charset="0"/>
              </a:rPr>
              <a:t>věk</a:t>
            </a: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445641" y="2318014"/>
            <a:ext cx="82708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300" b="1" dirty="0">
                <a:solidFill>
                  <a:srgbClr val="808080"/>
                </a:solidFill>
                <a:latin typeface="Arial Narrow" pitchFamily="34" charset="0"/>
              </a:rPr>
              <a:t>vzdělání</a:t>
            </a: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467544" y="2996952"/>
            <a:ext cx="82708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300" b="1" dirty="0" err="1" smtClean="0">
                <a:solidFill>
                  <a:srgbClr val="808080"/>
                </a:solidFill>
                <a:latin typeface="Arial Narrow" pitchFamily="34" charset="0"/>
              </a:rPr>
              <a:t>ekon</a:t>
            </a:r>
            <a:r>
              <a:rPr lang="cs-CZ" sz="1300" b="1" dirty="0" smtClean="0">
                <a:solidFill>
                  <a:srgbClr val="808080"/>
                </a:solidFill>
                <a:latin typeface="Arial Narrow" pitchFamily="34" charset="0"/>
              </a:rPr>
              <a:t>. </a:t>
            </a:r>
            <a:r>
              <a:rPr lang="cs-CZ" sz="1300" b="1" dirty="0">
                <a:solidFill>
                  <a:srgbClr val="808080"/>
                </a:solidFill>
                <a:latin typeface="Arial Narrow" pitchFamily="34" charset="0"/>
              </a:rPr>
              <a:t>aktivita</a:t>
            </a: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467544" y="5085184"/>
            <a:ext cx="10795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300" b="1" dirty="0" smtClean="0">
                <a:solidFill>
                  <a:srgbClr val="808080"/>
                </a:solidFill>
                <a:latin typeface="Arial Narrow" pitchFamily="34" charset="0"/>
              </a:rPr>
              <a:t>kraj</a:t>
            </a:r>
            <a:endParaRPr lang="cs-CZ" sz="1300" b="1" dirty="0">
              <a:solidFill>
                <a:srgbClr val="808080"/>
              </a:solidFill>
              <a:latin typeface="Arial Narrow" pitchFamily="34" charset="0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436488" y="1074444"/>
            <a:ext cx="82671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300" b="1" dirty="0" smtClean="0">
                <a:solidFill>
                  <a:srgbClr val="808080"/>
                </a:solidFill>
                <a:latin typeface="Arial Narrow" pitchFamily="34" charset="0"/>
              </a:rPr>
              <a:t>pohlaví</a:t>
            </a:r>
            <a:endParaRPr lang="cs-CZ" sz="1300" b="1" dirty="0">
              <a:solidFill>
                <a:srgbClr val="808080"/>
              </a:solidFill>
              <a:latin typeface="Arial Narrow" pitchFamily="34" charset="0"/>
            </a:endParaRPr>
          </a:p>
        </p:txBody>
      </p:sp>
      <p:sp>
        <p:nvSpPr>
          <p:cNvPr id="46" name="Line 17"/>
          <p:cNvSpPr>
            <a:spLocks noChangeShapeType="1"/>
          </p:cNvSpPr>
          <p:nvPr/>
        </p:nvSpPr>
        <p:spPr bwMode="auto">
          <a:xfrm flipV="1">
            <a:off x="470185" y="2280576"/>
            <a:ext cx="5012276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1200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47" name="Line 17"/>
          <p:cNvSpPr>
            <a:spLocks noChangeShapeType="1"/>
          </p:cNvSpPr>
          <p:nvPr/>
        </p:nvSpPr>
        <p:spPr bwMode="auto">
          <a:xfrm flipV="1">
            <a:off x="509641" y="2645666"/>
            <a:ext cx="5012275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1200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48" name="Line 17"/>
          <p:cNvSpPr>
            <a:spLocks noChangeShapeType="1"/>
          </p:cNvSpPr>
          <p:nvPr/>
        </p:nvSpPr>
        <p:spPr bwMode="auto">
          <a:xfrm flipV="1">
            <a:off x="576187" y="4277827"/>
            <a:ext cx="5012275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1200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49" name="Line 17"/>
          <p:cNvSpPr>
            <a:spLocks noChangeShapeType="1"/>
          </p:cNvSpPr>
          <p:nvPr/>
        </p:nvSpPr>
        <p:spPr bwMode="auto">
          <a:xfrm flipV="1">
            <a:off x="610582" y="4787309"/>
            <a:ext cx="5022629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1200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 flipV="1">
            <a:off x="429571" y="1359434"/>
            <a:ext cx="5103043" cy="12356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1200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467544" y="4293096"/>
            <a:ext cx="97159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300" b="1" dirty="0" smtClean="0">
                <a:solidFill>
                  <a:srgbClr val="808080"/>
                </a:solidFill>
                <a:latin typeface="Arial Narrow" pitchFamily="34" charset="0"/>
              </a:rPr>
              <a:t>velikost obce</a:t>
            </a:r>
            <a:endParaRPr lang="cs-CZ" sz="1300" b="1" dirty="0">
              <a:solidFill>
                <a:srgbClr val="808080"/>
              </a:solidFill>
              <a:latin typeface="Arial Narrow" pitchFamily="34" charset="0"/>
            </a:endParaRPr>
          </a:p>
        </p:txBody>
      </p:sp>
      <p:graphicFrame>
        <p:nvGraphicFramePr>
          <p:cNvPr id="23" name="Tabulka 22"/>
          <p:cNvGraphicFramePr>
            <a:graphicFrameLocks noGrp="1"/>
          </p:cNvGraphicFramePr>
          <p:nvPr/>
        </p:nvGraphicFramePr>
        <p:xfrm>
          <a:off x="4427984" y="865287"/>
          <a:ext cx="936104" cy="5669550"/>
        </p:xfrm>
        <a:graphic>
          <a:graphicData uri="http://schemas.openxmlformats.org/drawingml/2006/table">
            <a:tbl>
              <a:tblPr/>
              <a:tblGrid>
                <a:gridCol w="936104"/>
              </a:tblGrid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Počet respondentů</a:t>
                      </a:r>
                      <a:endParaRPr lang="cs-CZ" sz="788" b="0" i="1" u="none" strike="noStrike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endParaRPr lang="cs-CZ" sz="788" b="0" i="1" u="none" strike="noStrike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471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495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179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162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166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178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156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343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328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139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104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189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222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254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444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318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351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169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222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224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118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90">
                <a:tc>
                  <a:txBody>
                    <a:bodyPr/>
                    <a:lstStyle/>
                    <a:p>
                      <a:pPr algn="l" fontAlgn="b"/>
                      <a:r>
                        <a:rPr lang="cs-CZ" sz="788" b="0" i="1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113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4" name="Line 17"/>
          <p:cNvSpPr>
            <a:spLocks noChangeShapeType="1"/>
          </p:cNvSpPr>
          <p:nvPr/>
        </p:nvSpPr>
        <p:spPr bwMode="auto">
          <a:xfrm flipV="1">
            <a:off x="585841" y="3655316"/>
            <a:ext cx="5012275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1200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467544" y="3717032"/>
            <a:ext cx="100811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300" b="1" dirty="0" smtClean="0">
                <a:solidFill>
                  <a:srgbClr val="808080"/>
                </a:solidFill>
                <a:latin typeface="Arial Narrow" pitchFamily="34" charset="0"/>
              </a:rPr>
              <a:t>typ domácnosti</a:t>
            </a:r>
            <a:endParaRPr lang="cs-CZ" sz="1300" b="1" dirty="0">
              <a:solidFill>
                <a:srgbClr val="808080"/>
              </a:solidFill>
              <a:latin typeface="Arial Narrow" pitchFamily="34" charset="0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7092280" y="6165304"/>
            <a:ext cx="160344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1100" i="1" dirty="0">
                <a:solidFill>
                  <a:srgbClr val="000000"/>
                </a:solidFill>
                <a:latin typeface="Arial Narrow" pitchFamily="34" charset="0"/>
              </a:rPr>
              <a:t>%, N = </a:t>
            </a:r>
            <a:r>
              <a:rPr lang="cs-CZ" sz="1100" i="1" dirty="0" smtClean="0">
                <a:solidFill>
                  <a:srgbClr val="000000"/>
                </a:solidFill>
                <a:latin typeface="Arial Narrow" pitchFamily="34" charset="0"/>
              </a:rPr>
              <a:t>966, repre ČR 18+</a:t>
            </a:r>
            <a:endParaRPr lang="cs-CZ" sz="1100" i="1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34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11571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115716" name="Zástupný symbol pro číslo snímk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513638" y="6524625"/>
            <a:ext cx="1630362" cy="333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C38C1F72-D31D-48E8-88D7-6DCEFCDAD5AE}" type="slidenum">
              <a:rPr lang="cs-CZ">
                <a:solidFill>
                  <a:srgbClr val="808080"/>
                </a:solidFill>
                <a:latin typeface="Arial Narrow" pitchFamily="34" charset="0"/>
              </a:rPr>
              <a:pPr algn="r"/>
              <a:t>6</a:t>
            </a:fld>
            <a:endParaRPr lang="cs-CZ">
              <a:solidFill>
                <a:srgbClr val="808080"/>
              </a:solidFill>
              <a:latin typeface="Arial Narrow" pitchFamily="34" charset="0"/>
            </a:endParaRPr>
          </a:p>
        </p:txBody>
      </p:sp>
      <p:graphicFrame>
        <p:nvGraphicFramePr>
          <p:cNvPr id="115717" name="Object 5"/>
          <p:cNvGraphicFramePr>
            <a:graphicFrameLocks noChangeAspect="1"/>
          </p:cNvGraphicFramePr>
          <p:nvPr/>
        </p:nvGraphicFramePr>
        <p:xfrm>
          <a:off x="0" y="14288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68" name="Snímek" r:id="rId3" imgW="4571966" imgH="3429131" progId="PowerPoint.Slide.8">
                  <p:embed/>
                </p:oleObj>
              </mc:Choice>
              <mc:Fallback>
                <p:oleObj name="Snímek" r:id="rId3" imgW="4571966" imgH="3429131" progId="PowerPoint.Slide.8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288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57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4508500"/>
            <a:ext cx="54006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 2" pitchFamily="18" charset="2"/>
          <a:buChar char="•"/>
          <a:tabLst/>
          <a:defRPr kumimoji="0" lang="cs-CZ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 2" pitchFamily="18" charset="2"/>
          <a:buChar char="•"/>
          <a:tabLst/>
          <a:defRPr kumimoji="0" lang="cs-CZ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35983</TotalTime>
  <Words>388</Words>
  <Application>Microsoft Office PowerPoint</Application>
  <PresentationFormat>Předvádění na obrazovce (4:3)</PresentationFormat>
  <Paragraphs>191</Paragraphs>
  <Slides>6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1_Výchozí návrh</vt:lpstr>
      <vt:lpstr>Snímek</vt:lpstr>
      <vt:lpstr>Graf</vt:lpstr>
      <vt:lpstr>Prezentace aplikace PowerPoint</vt:lpstr>
      <vt:lpstr>METODA VÝZKUMU</vt:lpstr>
      <vt:lpstr>Postavy spjaté s vánočními tradicemi</vt:lpstr>
      <vt:lpstr>Vztah k reklamám s motivem Santa Clause</vt:lpstr>
      <vt:lpstr>PROFIL VÝBĚROVÉHO SOUBORU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uzivatel</dc:creator>
  <cp:lastModifiedBy>Tom</cp:lastModifiedBy>
  <cp:revision>599</cp:revision>
  <cp:lastPrinted>2012-05-07T08:42:45Z</cp:lastPrinted>
  <dcterms:created xsi:type="dcterms:W3CDTF">2011-04-29T10:40:48Z</dcterms:created>
  <dcterms:modified xsi:type="dcterms:W3CDTF">2013-12-21T11:54:44Z</dcterms:modified>
</cp:coreProperties>
</file>